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1143" r:id="rId2"/>
    <p:sldId id="972" r:id="rId3"/>
    <p:sldId id="1452" r:id="rId4"/>
    <p:sldId id="1453" r:id="rId5"/>
    <p:sldId id="1624" r:id="rId6"/>
    <p:sldId id="1625" r:id="rId7"/>
    <p:sldId id="1457" r:id="rId8"/>
    <p:sldId id="1455" r:id="rId9"/>
    <p:sldId id="1454" r:id="rId10"/>
    <p:sldId id="1458" r:id="rId11"/>
    <p:sldId id="1459" r:id="rId12"/>
    <p:sldId id="1460" r:id="rId13"/>
    <p:sldId id="1245" r:id="rId14"/>
    <p:sldId id="1622" r:id="rId15"/>
    <p:sldId id="1620" r:id="rId16"/>
    <p:sldId id="1565" r:id="rId17"/>
    <p:sldId id="1626" r:id="rId18"/>
    <p:sldId id="1627" r:id="rId19"/>
    <p:sldId id="1619" r:id="rId20"/>
    <p:sldId id="1628" r:id="rId21"/>
    <p:sldId id="1446" r:id="rId22"/>
    <p:sldId id="1447" r:id="rId23"/>
    <p:sldId id="1448" r:id="rId24"/>
    <p:sldId id="1449" r:id="rId25"/>
    <p:sldId id="1450" r:id="rId26"/>
    <p:sldId id="1630" r:id="rId27"/>
    <p:sldId id="1631" r:id="rId28"/>
    <p:sldId id="1629" r:id="rId29"/>
    <p:sldId id="1632" r:id="rId30"/>
    <p:sldId id="1633" r:id="rId31"/>
    <p:sldId id="1634" r:id="rId32"/>
    <p:sldId id="1635" r:id="rId33"/>
    <p:sldId id="1636" r:id="rId34"/>
    <p:sldId id="1637" r:id="rId35"/>
    <p:sldId id="1640" r:id="rId36"/>
    <p:sldId id="1638" r:id="rId37"/>
    <p:sldId id="1650" r:id="rId38"/>
    <p:sldId id="1651" r:id="rId39"/>
    <p:sldId id="1652" r:id="rId40"/>
    <p:sldId id="1653" r:id="rId41"/>
    <p:sldId id="1647" r:id="rId42"/>
    <p:sldId id="1643" r:id="rId43"/>
    <p:sldId id="1646" r:id="rId44"/>
    <p:sldId id="1644" r:id="rId45"/>
    <p:sldId id="1648" r:id="rId46"/>
    <p:sldId id="1649" r:id="rId47"/>
    <p:sldId id="1639" r:id="rId48"/>
    <p:sldId id="1641" r:id="rId49"/>
    <p:sldId id="1642" r:id="rId5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dafruit.com/product/189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05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Decibels,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Twin-T Notch Filter, Harmonics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0ECF99-D0CD-63A7-CD15-6FFA8811159B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61CC-BF74-3C75-0AE9-DB01636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3B0C-A4AE-F3B3-9A53-B5A5E67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Range of Human Hearing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03C2-1233-26EB-4FC9-8A56AC1B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F5A1B-492F-C5E5-12A7-F3E68D335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27" y="1435116"/>
            <a:ext cx="6434145" cy="51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FC843-2E57-2E6C-567A-F2EAD1AAE449}"/>
              </a:ext>
            </a:extLst>
          </p:cNvPr>
          <p:cNvGrpSpPr/>
          <p:nvPr/>
        </p:nvGrpSpPr>
        <p:grpSpPr>
          <a:xfrm>
            <a:off x="5089306" y="183538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DECBCF-780B-3052-1540-3F77263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9C084-AC3C-F53F-5287-EEBB27279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01B7A1-1BEA-5FDE-396C-A0BE46BE8CEA}"/>
              </a:ext>
            </a:extLst>
          </p:cNvPr>
          <p:cNvGrpSpPr/>
          <p:nvPr/>
        </p:nvGrpSpPr>
        <p:grpSpPr>
          <a:xfrm>
            <a:off x="7543750" y="6004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FC4387-BC96-CCAC-7264-4BC97F27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752D7-00A0-5922-CD08-85E1AEB88C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F05C-6F82-D48F-F982-1CB74C6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8747-9B6B-CE2C-C9B5-583872F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AA62-6D31-7C58-577C-5A806DFD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" y="417779"/>
            <a:ext cx="8182188" cy="57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9C8C-6129-9271-1B24-EFE8D7B8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5757-EA75-FB36-E3C1-55131993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Sine vs.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3A63-DA00-E98E-DD31-69EAE123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the first part of this lab, we will use the </a:t>
            </a:r>
            <a:r>
              <a:rPr lang="en-US" sz="2400" b="1" dirty="0">
                <a:solidFill>
                  <a:srgbClr val="0070C0"/>
                </a:solidFill>
              </a:rPr>
              <a:t>AD9833 Signal Generator</a:t>
            </a:r>
            <a:r>
              <a:rPr lang="en-US" sz="2400" dirty="0"/>
              <a:t> on </a:t>
            </a:r>
            <a:r>
              <a:rPr lang="en-US" sz="2400" b="1" dirty="0"/>
              <a:t>Board 04 </a:t>
            </a:r>
            <a:r>
              <a:rPr lang="en-US" sz="2400" dirty="0"/>
              <a:t>to generate a </a:t>
            </a:r>
            <a:r>
              <a:rPr lang="en-US" sz="2400" b="1" dirty="0">
                <a:solidFill>
                  <a:srgbClr val="00B050"/>
                </a:solidFill>
              </a:rPr>
              <a:t>750 Hz</a:t>
            </a:r>
            <a:r>
              <a:rPr lang="en-US" sz="2400" dirty="0"/>
              <a:t> frequency tone</a:t>
            </a:r>
          </a:p>
          <a:p>
            <a:r>
              <a:rPr lang="en-US" sz="2400" dirty="0"/>
              <a:t>That frequency is well within the comfortable hearing range of humans – we will attach a </a:t>
            </a:r>
            <a:r>
              <a:rPr lang="en-US" sz="2400" i="1" dirty="0"/>
              <a:t>speaker</a:t>
            </a:r>
            <a:r>
              <a:rPr lang="en-US" sz="2400" dirty="0"/>
              <a:t> to listen to the tone</a:t>
            </a:r>
          </a:p>
          <a:p>
            <a:r>
              <a:rPr lang="en-US" sz="2400" dirty="0"/>
              <a:t>We will generate both a </a:t>
            </a:r>
            <a:r>
              <a:rPr lang="en-US" sz="2400" b="1" dirty="0"/>
              <a:t>pure sine </a:t>
            </a:r>
            <a:r>
              <a:rPr lang="en-US" sz="2400" dirty="0"/>
              <a:t>wave at 750 Hz, and then a </a:t>
            </a:r>
            <a:r>
              <a:rPr lang="en-US" sz="2400" b="1" dirty="0"/>
              <a:t>square wave</a:t>
            </a:r>
            <a:r>
              <a:rPr lang="en-US" sz="2400" dirty="0"/>
              <a:t> also at 750Hz</a:t>
            </a:r>
          </a:p>
          <a:p>
            <a:r>
              <a:rPr lang="en-US" sz="2400" dirty="0"/>
              <a:t>Recall from </a:t>
            </a:r>
            <a:r>
              <a:rPr lang="en-US" sz="2400" b="1" dirty="0">
                <a:solidFill>
                  <a:srgbClr val="7030A0"/>
                </a:solidFill>
              </a:rPr>
              <a:t>Topic 01 Fourier Analysis</a:t>
            </a:r>
            <a:r>
              <a:rPr lang="en-US" sz="2400" dirty="0"/>
              <a:t>, that a </a:t>
            </a:r>
            <a:r>
              <a:rPr lang="en-US" sz="2400" b="1" dirty="0">
                <a:solidFill>
                  <a:srgbClr val="FF0000"/>
                </a:solidFill>
              </a:rPr>
              <a:t>square</a:t>
            </a:r>
            <a:r>
              <a:rPr lang="en-US" sz="2400" dirty="0"/>
              <a:t> wave is composed of a series of cosine waves: it is a </a:t>
            </a:r>
            <a:r>
              <a:rPr lang="en-US" sz="2400" b="1" dirty="0"/>
              <a:t>superposition</a:t>
            </a:r>
            <a:r>
              <a:rPr lang="en-US" sz="2400" dirty="0"/>
              <a:t> of an </a:t>
            </a:r>
            <a:r>
              <a:rPr lang="en-US" sz="2400" i="1" dirty="0"/>
              <a:t>infinite</a:t>
            </a:r>
            <a:r>
              <a:rPr lang="en-US" sz="2400" dirty="0"/>
              <a:t> number of </a:t>
            </a:r>
            <a:r>
              <a:rPr lang="en-US" sz="2400" u="sng" dirty="0"/>
              <a:t>odd</a:t>
            </a:r>
            <a:r>
              <a:rPr lang="en-US" sz="2400" dirty="0"/>
              <a:t> harmonics that have decreasing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E415-7E09-82E2-08E4-FD9E218A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BE27-48C6-0A93-CC56-24BC730A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463-82B9-9EAE-33B8-56C57DFF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073D-8337-3E46-A15A-4F0F0D49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FA858-0B68-4D2E-5473-98570ABB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14" y="1477417"/>
            <a:ext cx="6718433" cy="4328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9BE4C-6307-9DC0-D321-1062259D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95" y="4544398"/>
            <a:ext cx="3530769" cy="18119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2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EF29-19E2-47D3-055A-BBAFBA1A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38746"/>
            <a:ext cx="8574338" cy="465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DDB5-F745-7A8A-94BE-BB76D1D27253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9368-E966-005F-4A6D-95B38FA8A3AA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4E0BB-B68C-28D0-F5F9-ABFED4BB3428}"/>
              </a:ext>
            </a:extLst>
          </p:cNvPr>
          <p:cNvSpPr txBox="1"/>
          <p:nvPr/>
        </p:nvSpPr>
        <p:spPr>
          <a:xfrm>
            <a:off x="409074" y="5293895"/>
            <a:ext cx="2117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/>
              <a:t>BLACK</a:t>
            </a:r>
            <a:r>
              <a:rPr lang="en-US" dirty="0"/>
              <a:t> Jumpers</a:t>
            </a:r>
          </a:p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Jumpers</a:t>
            </a:r>
          </a:p>
          <a:p>
            <a:pPr marL="342900" indent="-342900">
              <a:buAutoNum type="arabicParenBoth"/>
            </a:pP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Jumper</a:t>
            </a:r>
          </a:p>
          <a:p>
            <a:r>
              <a:rPr lang="en-US" dirty="0"/>
              <a:t>(1)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718-A8C6-83B2-90E6-D5ADDF2A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A84C-F520-9F10-2504-0E3305B5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B45F2-7E29-F05B-DCBE-A6E2476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72106B-9669-3A2D-9901-D268B2445A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57" y="1392685"/>
            <a:ext cx="5726886" cy="52203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A6FE8-9602-0527-DF2B-B7F44436982B}"/>
              </a:ext>
            </a:extLst>
          </p:cNvPr>
          <p:cNvGrpSpPr/>
          <p:nvPr/>
        </p:nvGrpSpPr>
        <p:grpSpPr>
          <a:xfrm>
            <a:off x="7343224" y="4811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242462-A68C-3CE7-AAC9-F5A24E474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03F57-D070-27A4-11B3-D91D69295C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BAB1E-3D8F-8054-CFC1-9C073E380AD6}"/>
              </a:ext>
            </a:extLst>
          </p:cNvPr>
          <p:cNvGrpSpPr/>
          <p:nvPr/>
        </p:nvGrpSpPr>
        <p:grpSpPr>
          <a:xfrm>
            <a:off x="5562546" y="5426422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942739-9810-3CB0-8DC0-BED72783F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0EDB3-37AE-A0C5-69F9-093F9C7B24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FC15-4788-08A6-C8D8-A2BDA708C86F}"/>
              </a:ext>
            </a:extLst>
          </p:cNvPr>
          <p:cNvGrpSpPr/>
          <p:nvPr/>
        </p:nvGrpSpPr>
        <p:grpSpPr>
          <a:xfrm>
            <a:off x="6285193" y="625970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62D99-F375-E1A2-A2AD-608590239E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14BCD8-7E62-45BA-A4B2-5DE89769D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2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9B47E-A300-B253-9053-C574434B9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AB16-5FDE-8EAF-C953-E64F8C0E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182FB-686D-E0F6-6A74-18F1B37B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5C83-9338-15B5-4DD4-B88D4DA8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2" y="1690689"/>
            <a:ext cx="6790476" cy="42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AC79FB-8F86-EF86-E5CA-FE98AC2B6E30}"/>
              </a:ext>
            </a:extLst>
          </p:cNvPr>
          <p:cNvGrpSpPr/>
          <p:nvPr/>
        </p:nvGrpSpPr>
        <p:grpSpPr>
          <a:xfrm>
            <a:off x="3132168" y="173913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D6DCDF-83C9-60CE-62CE-B8C0A55B4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8139AD-E3AE-79E0-C5EF-EBEE442356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B69DF0-C429-7DDE-F41A-01029D366C1B}"/>
              </a:ext>
            </a:extLst>
          </p:cNvPr>
          <p:cNvGrpSpPr/>
          <p:nvPr/>
        </p:nvGrpSpPr>
        <p:grpSpPr>
          <a:xfrm>
            <a:off x="7702978" y="252730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E9195B-3F7D-0B3D-D5CF-B416BBBA4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D79BD4-DC02-15EA-9C0C-198EC2C5360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C89BA-F10F-8510-6805-94137A5EEFC4}"/>
              </a:ext>
            </a:extLst>
          </p:cNvPr>
          <p:cNvGrpSpPr/>
          <p:nvPr/>
        </p:nvGrpSpPr>
        <p:grpSpPr>
          <a:xfrm>
            <a:off x="3172272" y="3336377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E64425-1A7E-131A-94EB-ED9AA749C11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2B00F5-7F37-8643-B109-183960FEAC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EBEE1-3D99-0618-96F8-B34EA2420B7A}"/>
              </a:ext>
            </a:extLst>
          </p:cNvPr>
          <p:cNvGrpSpPr/>
          <p:nvPr/>
        </p:nvGrpSpPr>
        <p:grpSpPr>
          <a:xfrm>
            <a:off x="7715270" y="444182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CB4901-0EAA-C94E-6BA4-21203BE2948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D3E63D-08B7-0864-25D4-B461AAF32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CA197-593B-A6C0-F34C-62E524102C75}"/>
              </a:ext>
            </a:extLst>
          </p:cNvPr>
          <p:cNvGrpSpPr/>
          <p:nvPr/>
        </p:nvGrpSpPr>
        <p:grpSpPr>
          <a:xfrm>
            <a:off x="3135253" y="515929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5BE639-77F5-B9EB-6A3A-852AC3A8A42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6351F0-1D43-81FB-8A3C-6F9C29B72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634502-8486-1232-AFCF-BBDA8C719422}"/>
              </a:ext>
            </a:extLst>
          </p:cNvPr>
          <p:cNvGrpSpPr/>
          <p:nvPr/>
        </p:nvGrpSpPr>
        <p:grpSpPr>
          <a:xfrm>
            <a:off x="5523215" y="560055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0441C9-9289-67DC-DBCB-C39B8CD76A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7BC1818-FC8F-E846-4EAA-30ED18806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05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Define the concept of a </a:t>
            </a:r>
            <a:r>
              <a:rPr lang="en-US" sz="2400" b="1" dirty="0">
                <a:solidFill>
                  <a:srgbClr val="00B050"/>
                </a:solidFill>
              </a:rPr>
              <a:t>decibel</a:t>
            </a:r>
            <a:r>
              <a:rPr lang="en-US" sz="2400" dirty="0"/>
              <a:t>, and identify why it is a useful </a:t>
            </a:r>
            <a:r>
              <a:rPr lang="en-US" sz="2400" b="1" dirty="0"/>
              <a:t>measure</a:t>
            </a:r>
            <a:r>
              <a:rPr lang="en-US" sz="2400" dirty="0"/>
              <a:t> in signal analysis</a:t>
            </a:r>
          </a:p>
          <a:p>
            <a:r>
              <a:rPr lang="en-US" sz="2400" dirty="0"/>
              <a:t>Calculate the relationship between </a:t>
            </a:r>
            <a:r>
              <a:rPr lang="en-US" sz="2400" b="1" dirty="0">
                <a:solidFill>
                  <a:srgbClr val="FF0000"/>
                </a:solidFill>
              </a:rPr>
              <a:t>-3dB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halving</a:t>
            </a:r>
            <a:r>
              <a:rPr lang="en-US" sz="2400" dirty="0"/>
              <a:t> of a signal’s power/intensity</a:t>
            </a:r>
          </a:p>
          <a:p>
            <a:r>
              <a:rPr lang="en-US" sz="2400" dirty="0"/>
              <a:t>Examine the range of </a:t>
            </a:r>
            <a:r>
              <a:rPr lang="en-US" sz="2400" b="1" dirty="0">
                <a:solidFill>
                  <a:srgbClr val="7030A0"/>
                </a:solidFill>
              </a:rPr>
              <a:t>human hearing </a:t>
            </a:r>
            <a:r>
              <a:rPr lang="en-US" sz="2400" dirty="0"/>
              <a:t>in terms of Hertz</a:t>
            </a:r>
          </a:p>
          <a:p>
            <a:r>
              <a:rPr lang="en-US" sz="2400" dirty="0"/>
              <a:t>Consider the difference between a </a:t>
            </a:r>
            <a:r>
              <a:rPr lang="en-US" sz="2400" b="1" dirty="0">
                <a:solidFill>
                  <a:srgbClr val="0070C0"/>
                </a:solidFill>
              </a:rPr>
              <a:t>sine</a:t>
            </a:r>
            <a:r>
              <a:rPr lang="en-US" sz="2400" dirty="0"/>
              <a:t> wave and a </a:t>
            </a:r>
            <a:r>
              <a:rPr lang="en-US" sz="2400" b="1" dirty="0">
                <a:solidFill>
                  <a:srgbClr val="0070C0"/>
                </a:solidFill>
              </a:rPr>
              <a:t>square</a:t>
            </a:r>
            <a:r>
              <a:rPr lang="en-US" sz="2400" dirty="0"/>
              <a:t> wave in terms of higher-order harmonics</a:t>
            </a:r>
          </a:p>
          <a:p>
            <a:r>
              <a:rPr lang="en-US" sz="2400" dirty="0"/>
              <a:t>Review simple passive </a:t>
            </a:r>
            <a:r>
              <a:rPr lang="en-US" sz="2400" b="1" dirty="0">
                <a:solidFill>
                  <a:srgbClr val="00B050"/>
                </a:solidFill>
              </a:rPr>
              <a:t>RC filters </a:t>
            </a:r>
            <a:r>
              <a:rPr lang="en-US" sz="2400" dirty="0"/>
              <a:t>(low pass and high pass)</a:t>
            </a:r>
          </a:p>
          <a:p>
            <a:r>
              <a:rPr lang="en-US" sz="2400" dirty="0"/>
              <a:t>Construct a </a:t>
            </a:r>
            <a:r>
              <a:rPr lang="en-US" sz="2400" b="1" dirty="0"/>
              <a:t>Twin-T Notch filter </a:t>
            </a:r>
            <a:r>
              <a:rPr lang="en-US" sz="2400" dirty="0"/>
              <a:t>circuit and evaluate its band-stop capabilities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4F3-CBC9-5D8F-6088-903A812C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2B-4C4E-B674-9678-044C708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D714-6145-A310-DF9D-7A76FD69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You should hear the tones in the breadboard speaker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https://www.adafruit.com/product/1898</a:t>
            </a:r>
            <a:r>
              <a:rPr lang="en-US" sz="2000" dirty="0"/>
              <a:t> -  </a:t>
            </a:r>
            <a:r>
              <a:rPr lang="en-US" sz="2000" b="1" dirty="0">
                <a:solidFill>
                  <a:srgbClr val="7030A0"/>
                </a:solidFill>
              </a:rPr>
              <a:t>$1.85</a:t>
            </a:r>
          </a:p>
          <a:p>
            <a:r>
              <a:rPr lang="en-US" sz="2400" dirty="0"/>
              <a:t>However, the </a:t>
            </a:r>
            <a:r>
              <a:rPr lang="en-US" sz="2400" b="1" dirty="0">
                <a:solidFill>
                  <a:srgbClr val="7030A0"/>
                </a:solidFill>
              </a:rPr>
              <a:t>timbre</a:t>
            </a:r>
            <a:r>
              <a:rPr lang="en-US" sz="2400" dirty="0"/>
              <a:t> (tonal quality or </a:t>
            </a:r>
            <a:r>
              <a:rPr lang="en-US" sz="2400" i="1" dirty="0"/>
              <a:t>color</a:t>
            </a:r>
            <a:r>
              <a:rPr lang="en-US" sz="2400" dirty="0"/>
              <a:t> of a sound) of the </a:t>
            </a:r>
            <a:r>
              <a:rPr lang="en-US" sz="2400" b="1" dirty="0"/>
              <a:t>sine</a:t>
            </a:r>
            <a:r>
              <a:rPr lang="en-US" sz="2400" dirty="0"/>
              <a:t> versus the </a:t>
            </a:r>
            <a:r>
              <a:rPr lang="en-US" sz="2400" b="1" dirty="0"/>
              <a:t>square</a:t>
            </a:r>
            <a:r>
              <a:rPr lang="en-US" sz="2400" dirty="0"/>
              <a:t> wave is clearly different, even though they are the exact same </a:t>
            </a:r>
            <a:r>
              <a:rPr lang="en-US" sz="2400" b="1" dirty="0">
                <a:solidFill>
                  <a:srgbClr val="00B050"/>
                </a:solidFill>
              </a:rPr>
              <a:t>frequency (750 Hz)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odd</a:t>
            </a:r>
            <a:r>
              <a:rPr lang="en-US" sz="2400" dirty="0"/>
              <a:t> higher harmonics in the square wave make it sound </a:t>
            </a:r>
            <a:r>
              <a:rPr lang="en-US" sz="2400" b="1" dirty="0">
                <a:solidFill>
                  <a:srgbClr val="7030A0"/>
                </a:solidFill>
              </a:rPr>
              <a:t>buzzy</a:t>
            </a:r>
          </a:p>
          <a:p>
            <a:r>
              <a:rPr lang="en-US" sz="2400" dirty="0"/>
              <a:t>The pure sine wave has </a:t>
            </a:r>
            <a:r>
              <a:rPr lang="en-US" sz="2400" u="sng" dirty="0"/>
              <a:t>only</a:t>
            </a:r>
            <a:r>
              <a:rPr lang="en-US" sz="2400" dirty="0"/>
              <a:t> the fundamental harmonic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170CF-A29E-AF82-C68F-B5C2F8E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DDE3-BF58-D1AC-A14C-FFF413A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76" y="5185940"/>
            <a:ext cx="2172247" cy="1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960-5DA8-7303-68F1-5D2BB6F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F66-6573-8155-2677-087CE31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Filter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E57F-CA38-FE46-12EA-41CDB41A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5659-A3F9-F406-BACF-FD5BE048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690689"/>
            <a:ext cx="8173453" cy="23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D747F-D1BC-482D-9281-60DB0B77525F}"/>
              </a:ext>
            </a:extLst>
          </p:cNvPr>
          <p:cNvSpPr txBox="1"/>
          <p:nvPr/>
        </p:nvSpPr>
        <p:spPr>
          <a:xfrm>
            <a:off x="2225842" y="4424268"/>
            <a:ext cx="469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design circuits to filter signals.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can </a:t>
            </a:r>
            <a:r>
              <a:rPr lang="en-US" b="1" dirty="0">
                <a:solidFill>
                  <a:srgbClr val="00B050"/>
                </a:solidFill>
              </a:rPr>
              <a:t>allow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block</a:t>
            </a:r>
          </a:p>
          <a:p>
            <a:pPr algn="ctr"/>
            <a:r>
              <a:rPr lang="en-US" dirty="0"/>
              <a:t>ranges of frequencies within a given signal.</a:t>
            </a:r>
          </a:p>
        </p:txBody>
      </p:sp>
    </p:spTree>
    <p:extLst>
      <p:ext uri="{BB962C8B-B14F-4D97-AF65-F5344CB8AC3E}">
        <p14:creationId xmlns:p14="http://schemas.microsoft.com/office/powerpoint/2010/main" val="184334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3374-467F-49CE-B9A6-E8F33E1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8B02-5AF0-762A-E5C6-B57BAA2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4B4F-9E71-A29E-FE09-47D60B9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C77E-224B-E93A-D15F-A71A2B5C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9" y="1549240"/>
            <a:ext cx="5104762" cy="2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51767-BC69-2227-3C09-7D5945E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7FCC3-891C-A10E-5B6F-163005CA165B}"/>
              </a:ext>
            </a:extLst>
          </p:cNvPr>
          <p:cNvGrpSpPr/>
          <p:nvPr/>
        </p:nvGrpSpPr>
        <p:grpSpPr>
          <a:xfrm>
            <a:off x="628650" y="3152274"/>
            <a:ext cx="4360445" cy="2072364"/>
            <a:chOff x="628650" y="3152274"/>
            <a:chExt cx="4360445" cy="2072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E97AC-EFC3-B6BB-61CB-DD60578F7F12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doesn’t interfere with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7166FB-4F7D-2B88-F192-BE7D7958D900}"/>
                </a:ext>
              </a:extLst>
            </p:cNvPr>
            <p:cNvCxnSpPr/>
            <p:nvPr/>
          </p:nvCxnSpPr>
          <p:spPr>
            <a:xfrm flipV="1">
              <a:off x="3168316" y="3152274"/>
              <a:ext cx="1820779" cy="11149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8AB59-5730-DBCA-7B48-CD638E85ED49}"/>
              </a:ext>
            </a:extLst>
          </p:cNvPr>
          <p:cNvGrpSpPr/>
          <p:nvPr/>
        </p:nvGrpSpPr>
        <p:grpSpPr>
          <a:xfrm>
            <a:off x="5348296" y="3152274"/>
            <a:ext cx="3458819" cy="2210863"/>
            <a:chOff x="5348296" y="3152274"/>
            <a:chExt cx="3458819" cy="22108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40B98D-163E-4A20-8E7F-661E3E2A0BF3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to ground, creating a </a:t>
              </a:r>
              <a:r>
                <a:rPr lang="en-US" b="1" dirty="0">
                  <a:solidFill>
                    <a:srgbClr val="FF0000"/>
                  </a:solidFill>
                </a:rPr>
                <a:t>short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shunting</a:t>
              </a:r>
              <a:r>
                <a:rPr lang="en-US" dirty="0">
                  <a:solidFill>
                    <a:srgbClr val="FF0000"/>
                  </a:solidFill>
                </a:rPr>
                <a:t> the 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5F5EE6-52CC-70FD-2411-8D78D9C2A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296" y="3152274"/>
              <a:ext cx="950036" cy="970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4B71-C235-1555-8A71-1974577B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484-C86A-93CE-A461-739D28D5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E9AA-07FE-93E9-532B-8E701F57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9B3DD-9D62-38AC-B849-218DDE8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4" y="1451028"/>
            <a:ext cx="5328091" cy="5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283B-44A4-D869-9467-8FDF6F17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3169A-B1AA-139B-F245-D40B292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1549240"/>
            <a:ext cx="5295238" cy="27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2C60A-5562-64B2-2AF7-D44C3FE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EB28-FC35-D939-3148-A64350B6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EF178-ABA5-42E2-E016-8B91B4DA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17F3C-9AC6-2861-41B3-D7BCBE39977C}"/>
              </a:ext>
            </a:extLst>
          </p:cNvPr>
          <p:cNvGrpSpPr/>
          <p:nvPr/>
        </p:nvGrpSpPr>
        <p:grpSpPr>
          <a:xfrm>
            <a:off x="628650" y="2654968"/>
            <a:ext cx="3349792" cy="2569670"/>
            <a:chOff x="628650" y="2654968"/>
            <a:chExt cx="3349792" cy="2569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A2C96-3185-47D0-259C-01E675BD4221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blocks</a:t>
              </a:r>
              <a:r>
                <a:rPr lang="en-US" dirty="0">
                  <a:solidFill>
                    <a:srgbClr val="FF0000"/>
                  </a:solidFill>
                </a:rPr>
                <a:t>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A89BE-73BD-C0B8-1A32-6E303ED6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316" y="2654968"/>
              <a:ext cx="810126" cy="1612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2A61F-CA5A-DA8A-5F93-0940C3395C27}"/>
              </a:ext>
            </a:extLst>
          </p:cNvPr>
          <p:cNvGrpSpPr/>
          <p:nvPr/>
        </p:nvGrpSpPr>
        <p:grpSpPr>
          <a:xfrm>
            <a:off x="4167188" y="2654968"/>
            <a:ext cx="4639927" cy="2708169"/>
            <a:chOff x="4167188" y="2654968"/>
            <a:chExt cx="4639927" cy="2708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D76733-1DA3-F965-181B-35F8191A1A4A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through it, and doesn’t interfere with the signal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15C4FF-149D-2CED-5042-85610F7B8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188" y="2654968"/>
              <a:ext cx="2131144" cy="14678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FEA5-6700-F508-CEFA-7384EC30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6F5B7-A4E9-5468-6480-37FAD543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49" y="1507958"/>
            <a:ext cx="5233102" cy="535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CFA6-CB6C-C355-59B7-E228D8E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1E2-BF60-BA0E-B0DB-6B31D89B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95DF-EC2E-A3A5-7B70-523AEC33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D09-1BCF-B7ED-214B-5A0F33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65ED-7036-CA26-B5CD-F09C67B77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Using software, we can calculate the response of a low-pass and a high-pass filter over a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dirty="0"/>
              <a:t> of input frequencies</a:t>
            </a:r>
          </a:p>
          <a:p>
            <a:r>
              <a:rPr lang="en-US" sz="2400" dirty="0"/>
              <a:t>If both filters have similar resistors and capacitors, then they will have the same </a:t>
            </a:r>
            <a:r>
              <a:rPr lang="en-US" sz="2400" b="1" dirty="0"/>
              <a:t>cutoff</a:t>
            </a:r>
            <a:r>
              <a:rPr lang="en-US" sz="2400" dirty="0"/>
              <a:t> frequency: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this special “cutoff” frequency, due to the loading effects of the resistor and capacitor, the signal will have lost 50% of its power, so it is referred to as the </a:t>
            </a:r>
            <a:r>
              <a:rPr lang="en-US" sz="2400" b="1" dirty="0">
                <a:solidFill>
                  <a:srgbClr val="FF0000"/>
                </a:solidFill>
              </a:rPr>
              <a:t>-3 dB point</a:t>
            </a:r>
          </a:p>
          <a:p>
            <a:r>
              <a:rPr lang="en-US" sz="2400" dirty="0"/>
              <a:t>Cutoff really means the point “where </a:t>
            </a:r>
            <a:r>
              <a:rPr lang="en-US" sz="2400" b="1" dirty="0">
                <a:solidFill>
                  <a:srgbClr val="7030A0"/>
                </a:solidFill>
              </a:rPr>
              <a:t>attenuation</a:t>
            </a:r>
            <a:r>
              <a:rPr lang="en-US" sz="2400" dirty="0"/>
              <a:t> starts to matter” rather than “signal stops here.”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3E-9E1B-B2A5-5CC5-BB970BB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B0C8-22EB-93C5-5365-1B6BD099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9" y="3297307"/>
            <a:ext cx="1804862" cy="10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720-24E2-2DF3-D634-F1A3816F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7C88-3138-C50C-AA26-2CA5F41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A7E7-7193-68FC-492F-BFB2AB50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9082C-616D-C133-AAD7-6928384B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6" y="1895712"/>
            <a:ext cx="6819048" cy="38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/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blipFill>
                <a:blip r:embed="rId3"/>
                <a:stretch>
                  <a:fillRect l="-4396" r="-439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/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92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/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7692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0A68D1E-906D-8A7C-95AE-70400C4364C6}"/>
              </a:ext>
            </a:extLst>
          </p:cNvPr>
          <p:cNvGrpSpPr/>
          <p:nvPr/>
        </p:nvGrpSpPr>
        <p:grpSpPr>
          <a:xfrm>
            <a:off x="5057775" y="1895712"/>
            <a:ext cx="1152525" cy="733188"/>
            <a:chOff x="5057775" y="1895712"/>
            <a:chExt cx="1152525" cy="73318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BFBED6-C97D-FF77-AB62-0FA89F9B198E}"/>
                </a:ext>
              </a:extLst>
            </p:cNvPr>
            <p:cNvCxnSpPr/>
            <p:nvPr/>
          </p:nvCxnSpPr>
          <p:spPr>
            <a:xfrm flipV="1">
              <a:off x="5057775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2F21A-3CE3-A191-A483-3A8BC87F7E13}"/>
                </a:ext>
              </a:extLst>
            </p:cNvPr>
            <p:cNvCxnSpPr/>
            <p:nvPr/>
          </p:nvCxnSpPr>
          <p:spPr>
            <a:xfrm flipV="1">
              <a:off x="6210300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F4774-D04C-D4FA-4DFB-CA2229AFE5F2}"/>
                </a:ext>
              </a:extLst>
            </p:cNvPr>
            <p:cNvCxnSpPr/>
            <p:nvPr/>
          </p:nvCxnSpPr>
          <p:spPr>
            <a:xfrm>
              <a:off x="5057775" y="1895712"/>
              <a:ext cx="11525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1C3AEB-D4A2-47AB-29DC-E6016208810E}"/>
              </a:ext>
            </a:extLst>
          </p:cNvPr>
          <p:cNvSpPr txBox="1"/>
          <p:nvPr/>
        </p:nvSpPr>
        <p:spPr>
          <a:xfrm>
            <a:off x="5124776" y="1462248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V_cap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B92356-824F-93BE-C5E6-C59B4F59851C}"/>
              </a:ext>
            </a:extLst>
          </p:cNvPr>
          <p:cNvGrpSpPr/>
          <p:nvPr/>
        </p:nvGrpSpPr>
        <p:grpSpPr>
          <a:xfrm>
            <a:off x="4990773" y="4417255"/>
            <a:ext cx="1152525" cy="733188"/>
            <a:chOff x="4990773" y="4417255"/>
            <a:chExt cx="1152525" cy="7331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7B18F-622A-4DCB-952E-AD356A220E92}"/>
                </a:ext>
              </a:extLst>
            </p:cNvPr>
            <p:cNvCxnSpPr/>
            <p:nvPr/>
          </p:nvCxnSpPr>
          <p:spPr>
            <a:xfrm flipV="1">
              <a:off x="4990773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B259C-0C6A-6346-0DAE-06D883F91C8D}"/>
                </a:ext>
              </a:extLst>
            </p:cNvPr>
            <p:cNvCxnSpPr/>
            <p:nvPr/>
          </p:nvCxnSpPr>
          <p:spPr>
            <a:xfrm flipV="1">
              <a:off x="6143298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2766BE-5424-146F-F11B-83817A116111}"/>
                </a:ext>
              </a:extLst>
            </p:cNvPr>
            <p:cNvCxnSpPr/>
            <p:nvPr/>
          </p:nvCxnSpPr>
          <p:spPr>
            <a:xfrm>
              <a:off x="4990773" y="4417255"/>
              <a:ext cx="115252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E23B83-3906-80B6-7EBD-FB7D607B1231}"/>
              </a:ext>
            </a:extLst>
          </p:cNvPr>
          <p:cNvSpPr txBox="1"/>
          <p:nvPr/>
        </p:nvSpPr>
        <p:spPr>
          <a:xfrm>
            <a:off x="5057774" y="3983791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V_R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38773-2F2A-33AF-2350-08D9EEC0F23E}"/>
              </a:ext>
            </a:extLst>
          </p:cNvPr>
          <p:cNvSpPr txBox="1"/>
          <p:nvPr/>
        </p:nvSpPr>
        <p:spPr>
          <a:xfrm>
            <a:off x="419852" y="5517871"/>
            <a:ext cx="470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can estimate the </a:t>
            </a:r>
            <a:r>
              <a:rPr lang="en-US" b="1" dirty="0">
                <a:solidFill>
                  <a:srgbClr val="7030A0"/>
                </a:solidFill>
              </a:rPr>
              <a:t>voltage</a:t>
            </a:r>
            <a:r>
              <a:rPr lang="en-US" dirty="0">
                <a:solidFill>
                  <a:srgbClr val="7030A0"/>
                </a:solidFill>
              </a:rPr>
              <a:t> drop across the capacitor (</a:t>
            </a:r>
            <a:r>
              <a:rPr lang="en-US" dirty="0" err="1">
                <a:solidFill>
                  <a:srgbClr val="7030A0"/>
                </a:solidFill>
              </a:rPr>
              <a:t>V_cap</a:t>
            </a:r>
            <a:r>
              <a:rPr lang="en-US" dirty="0">
                <a:solidFill>
                  <a:srgbClr val="7030A0"/>
                </a:solidFill>
              </a:rPr>
              <a:t>) and resistor (V_R) at signal </a:t>
            </a:r>
            <a:r>
              <a:rPr lang="en-US" i="1" dirty="0">
                <a:solidFill>
                  <a:srgbClr val="7030A0"/>
                </a:solidFill>
              </a:rPr>
              <a:t>frequencies</a:t>
            </a:r>
            <a:r>
              <a:rPr lang="en-US" dirty="0">
                <a:solidFill>
                  <a:srgbClr val="7030A0"/>
                </a:solidFill>
              </a:rPr>
              <a:t> of 0 Hz, 1592 Hz, and 100 kHz</a:t>
            </a:r>
          </a:p>
        </p:txBody>
      </p:sp>
    </p:spTree>
    <p:extLst>
      <p:ext uri="{BB962C8B-B14F-4D97-AF65-F5344CB8AC3E}">
        <p14:creationId xmlns:p14="http://schemas.microsoft.com/office/powerpoint/2010/main" val="40605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9939-7882-E175-F51A-F674CEB8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4380-702B-D2A5-BE87-BEA87339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BD13-C918-E849-4E43-451A6387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D1C9B-97E4-F2EF-BE50-AD40A831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89" y="1506731"/>
            <a:ext cx="6056822" cy="48496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D688B7-3B48-D1D9-D8C4-26F66BAC6DC9}"/>
              </a:ext>
            </a:extLst>
          </p:cNvPr>
          <p:cNvGrpSpPr/>
          <p:nvPr/>
        </p:nvGrpSpPr>
        <p:grpSpPr>
          <a:xfrm>
            <a:off x="6028774" y="3931541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92B2AA-4992-F3E6-3599-45BC551CB5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65227-19A1-A0B6-35A8-D1994177644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0323E-EA35-C427-CC0F-6E98232A3781}"/>
              </a:ext>
            </a:extLst>
          </p:cNvPr>
          <p:cNvGrpSpPr/>
          <p:nvPr/>
        </p:nvGrpSpPr>
        <p:grpSpPr>
          <a:xfrm>
            <a:off x="4704799" y="445235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ED7746-BD19-1122-543E-821384159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FBB673-C429-AB16-B953-A84BFF12614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D35CA-3A5E-B160-7271-403A3C35EDC1}"/>
              </a:ext>
            </a:extLst>
          </p:cNvPr>
          <p:cNvGrpSpPr/>
          <p:nvPr/>
        </p:nvGrpSpPr>
        <p:grpSpPr>
          <a:xfrm>
            <a:off x="7105406" y="468228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8B7B1A-7634-AA6B-CC58-BA64450F164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CD46C5-7345-2E49-F911-BA5AD2C3D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F21FE8-2662-D18B-F1A8-E71BD76338AC}"/>
              </a:ext>
            </a:extLst>
          </p:cNvPr>
          <p:cNvGrpSpPr/>
          <p:nvPr/>
        </p:nvGrpSpPr>
        <p:grpSpPr>
          <a:xfrm>
            <a:off x="6189778" y="5621894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17D3CA-E040-22D2-C184-596C68220C9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7BA034-07BB-F685-7001-A4A602482E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3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F5B-497F-7D41-AB0C-44C71EA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8E25-FA0E-D6D0-5FD4-C3E886EF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4DEB-B1FF-79B8-B08D-9AF25C50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1D6E-87E3-DC63-E22B-B89DEF5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2205190"/>
            <a:ext cx="8019048" cy="24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D5943F-9C74-71D0-8908-9861F24CD66E}"/>
              </a:ext>
            </a:extLst>
          </p:cNvPr>
          <p:cNvGrpSpPr/>
          <p:nvPr/>
        </p:nvGrpSpPr>
        <p:grpSpPr>
          <a:xfrm>
            <a:off x="7209874" y="240889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4683B2-793A-F5C5-2AD0-1DB3371B1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2DFF3-5F05-4634-E156-8ABD217357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EE07D-980C-88FE-C17F-F5DA1969A867}"/>
              </a:ext>
            </a:extLst>
          </p:cNvPr>
          <p:cNvGrpSpPr/>
          <p:nvPr/>
        </p:nvGrpSpPr>
        <p:grpSpPr>
          <a:xfrm>
            <a:off x="7364732" y="310806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4ECE76-F216-AAA3-626E-EA7380225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67866-8988-F4AF-2BFB-A726F75661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19A1C-6FA4-BA83-F685-DC331A10D944}"/>
              </a:ext>
            </a:extLst>
          </p:cNvPr>
          <p:cNvGrpSpPr/>
          <p:nvPr/>
        </p:nvGrpSpPr>
        <p:grpSpPr>
          <a:xfrm>
            <a:off x="3933274" y="41240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1ED66-D27E-AE11-1BA9-05450BCAFB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08AA2F-977C-C927-5C36-188CC940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E69-CDDA-89FA-B1D0-2E2523B0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14D3-F2EA-7E08-31BB-15B1B70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Decibel (1/10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of a Bel)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E1C9-4C5B-9F60-32AC-A5A16F0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Origin</a:t>
            </a:r>
            <a:r>
              <a:rPr lang="en-US" sz="2400" dirty="0"/>
              <a:t>: The decibel (dB) was developed at Bell Telephone Laboratories in the 1920s to quantify signal loss over telephone lines. </a:t>
            </a:r>
            <a:r>
              <a:rPr lang="en-US" sz="2400" dirty="0">
                <a:solidFill>
                  <a:srgbClr val="0070C0"/>
                </a:solidFill>
              </a:rPr>
              <a:t>It is named after </a:t>
            </a:r>
            <a:r>
              <a:rPr lang="en-US" sz="2400" b="1" dirty="0">
                <a:solidFill>
                  <a:srgbClr val="0070C0"/>
                </a:solidFill>
              </a:rPr>
              <a:t>Alexander Graham Bell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Logarithmic ratio</a:t>
            </a:r>
            <a:r>
              <a:rPr lang="en-US" sz="2400" dirty="0"/>
              <a:t>: A decibel expresses the </a:t>
            </a:r>
            <a:r>
              <a:rPr lang="en-US" sz="2400" u="sng" dirty="0"/>
              <a:t>ratio</a:t>
            </a:r>
            <a:r>
              <a:rPr lang="en-US" sz="2400" dirty="0"/>
              <a:t> between two power levels as </a:t>
            </a:r>
            <a:r>
              <a:rPr lang="en-US" sz="2400" b="1" dirty="0">
                <a:solidFill>
                  <a:srgbClr val="00B050"/>
                </a:solidFill>
              </a:rPr>
              <a:t>10·log₁₀(P₂/P₁)</a:t>
            </a:r>
            <a:r>
              <a:rPr lang="en-US" sz="2400" dirty="0"/>
              <a:t>, compressing huge dynamic ranges into manageable numbers</a:t>
            </a:r>
          </a:p>
          <a:p>
            <a:r>
              <a:rPr lang="en-US" sz="2400" b="1" dirty="0"/>
              <a:t>Human perception</a:t>
            </a:r>
            <a:r>
              <a:rPr lang="en-US" sz="2400" dirty="0"/>
              <a:t>: Our ears perceive loudness </a:t>
            </a:r>
            <a:r>
              <a:rPr lang="en-US" sz="2400" i="1" dirty="0"/>
              <a:t>logarithmically</a:t>
            </a:r>
            <a:r>
              <a:rPr lang="en-US" sz="2400" dirty="0"/>
              <a:t> — a 10 dB increase sounds roughly twice as loud — making dB a natural fit for </a:t>
            </a:r>
            <a:r>
              <a:rPr lang="en-US" sz="2400" b="1" dirty="0">
                <a:solidFill>
                  <a:srgbClr val="7030A0"/>
                </a:solidFill>
              </a:rPr>
              <a:t>audio work</a:t>
            </a:r>
          </a:p>
          <a:p>
            <a:r>
              <a:rPr lang="en-US" sz="2400" b="1" dirty="0"/>
              <a:t>Reference standards</a:t>
            </a:r>
            <a:r>
              <a:rPr lang="en-US" sz="2400" dirty="0"/>
              <a:t>: </a:t>
            </a:r>
            <a:r>
              <a:rPr lang="en-US" sz="2400" i="1" dirty="0"/>
              <a:t>Absolute</a:t>
            </a:r>
            <a:r>
              <a:rPr lang="en-US" sz="2400" dirty="0"/>
              <a:t> measurements require a </a:t>
            </a:r>
            <a:r>
              <a:rPr lang="en-US" sz="2400" u="sng" dirty="0"/>
              <a:t>reference scale/unit</a:t>
            </a:r>
            <a:r>
              <a:rPr lang="en-US" sz="2400" dirty="0"/>
              <a:t>; common ones include </a:t>
            </a:r>
            <a:r>
              <a:rPr lang="en-US" sz="2400" b="1" dirty="0">
                <a:solidFill>
                  <a:srgbClr val="FF0000"/>
                </a:solidFill>
              </a:rPr>
              <a:t>dBm</a:t>
            </a:r>
            <a:r>
              <a:rPr lang="en-US" sz="2400" dirty="0"/>
              <a:t> (1 </a:t>
            </a:r>
            <a:r>
              <a:rPr lang="en-US" sz="2400" b="1" dirty="0"/>
              <a:t>mW</a:t>
            </a:r>
            <a:r>
              <a:rPr lang="en-US" sz="2400" dirty="0"/>
              <a:t>) and </a:t>
            </a:r>
            <a:r>
              <a:rPr lang="en-US" sz="2400" b="1" dirty="0" err="1">
                <a:solidFill>
                  <a:srgbClr val="FF0000"/>
                </a:solidFill>
              </a:rPr>
              <a:t>dBV</a:t>
            </a:r>
            <a:r>
              <a:rPr lang="en-US" sz="2400" dirty="0"/>
              <a:t> (1 </a:t>
            </a:r>
            <a:r>
              <a:rPr lang="en-US" sz="2400" b="1" dirty="0"/>
              <a:t>volt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A56E-ECC2-1991-6CCB-803F23BC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D99E-02DB-03DC-0068-E5862079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70DD-E4F9-C1AC-DAC8-14E4073D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49BA-E1DC-8014-E6FB-37536826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C628-6032-5958-93EC-35F1466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0" y="1690689"/>
            <a:ext cx="8247619" cy="39428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DC81-AE0F-44FF-FFDF-FFA186571D46}"/>
              </a:ext>
            </a:extLst>
          </p:cNvPr>
          <p:cNvGrpSpPr/>
          <p:nvPr/>
        </p:nvGrpSpPr>
        <p:grpSpPr>
          <a:xfrm>
            <a:off x="4990549" y="165576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16B0-FC63-B6DE-8D51-C0662413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399C6-F325-A12F-7EB3-99F4E8CEB2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EB3102-8F46-8261-79D9-ECC03241BC13}"/>
              </a:ext>
            </a:extLst>
          </p:cNvPr>
          <p:cNvSpPr txBox="1"/>
          <p:nvPr/>
        </p:nvSpPr>
        <p:spPr>
          <a:xfrm>
            <a:off x="1795461" y="5749459"/>
            <a:ext cx="555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It's named after Hendrik Wade </a:t>
            </a:r>
            <a:r>
              <a:rPr lang="en-US" b="1" dirty="0">
                <a:solidFill>
                  <a:srgbClr val="7030A0"/>
                </a:solidFill>
              </a:rPr>
              <a:t>Bode</a:t>
            </a:r>
            <a:r>
              <a:rPr lang="en-US" dirty="0">
                <a:solidFill>
                  <a:srgbClr val="7030A0"/>
                </a:solidFill>
              </a:rPr>
              <a:t> (1905–1982), an American engineer who worked at Bell Labs.</a:t>
            </a:r>
          </a:p>
        </p:txBody>
      </p:sp>
    </p:spTree>
    <p:extLst>
      <p:ext uri="{BB962C8B-B14F-4D97-AF65-F5344CB8AC3E}">
        <p14:creationId xmlns:p14="http://schemas.microsoft.com/office/powerpoint/2010/main" val="21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92E6-F7CB-58CC-923E-ECEE4617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B2-F948-FFE1-583E-3123C34A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7831-4CF0-4D2C-24C5-08E7878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5F02-FAFD-3314-C4F1-AB1401D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6" y="1489006"/>
            <a:ext cx="7305149" cy="4867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76F86-2D75-7AEE-E582-F66BF7CEFEA5}"/>
              </a:ext>
            </a:extLst>
          </p:cNvPr>
          <p:cNvGrpSpPr/>
          <p:nvPr/>
        </p:nvGrpSpPr>
        <p:grpSpPr>
          <a:xfrm>
            <a:off x="6910093" y="2429195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468D72-A08A-70B0-4D23-C1AC860D4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DEE19-6816-E44C-4E7F-71DB1C62A0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6C731D-E348-D46F-1DC7-D8A6288D0988}"/>
              </a:ext>
            </a:extLst>
          </p:cNvPr>
          <p:cNvGrpSpPr/>
          <p:nvPr/>
        </p:nvGrpSpPr>
        <p:grpSpPr>
          <a:xfrm>
            <a:off x="7068945" y="3537033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5F39B-9FA8-0594-A204-6E00A408E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4881E6-309F-0718-E4E9-0E745AE65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4AFF4-1486-1E4C-10F0-138837627FBE}"/>
              </a:ext>
            </a:extLst>
          </p:cNvPr>
          <p:cNvGrpSpPr/>
          <p:nvPr/>
        </p:nvGrpSpPr>
        <p:grpSpPr>
          <a:xfrm>
            <a:off x="4768466" y="4817515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8CDE08-B61F-1F80-BCF0-9F4A45D0F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935292-291C-0EBF-9FD3-051366E0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B35437-CEDA-1CAC-6529-DD70804AA8E8}"/>
              </a:ext>
            </a:extLst>
          </p:cNvPr>
          <p:cNvGrpSpPr/>
          <p:nvPr/>
        </p:nvGrpSpPr>
        <p:grpSpPr>
          <a:xfrm>
            <a:off x="3918235" y="5704502"/>
            <a:ext cx="1068643" cy="369332"/>
            <a:chOff x="3647644" y="5359159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C7CE4F-E26B-BA9B-0BC6-1A9DDE0C9FB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BBA80E-8F8E-155C-2D8B-8CAF47F86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7906DA-E6F1-07FB-BE0F-DC1F0D450114}"/>
              </a:ext>
            </a:extLst>
          </p:cNvPr>
          <p:cNvGrpSpPr/>
          <p:nvPr/>
        </p:nvGrpSpPr>
        <p:grpSpPr>
          <a:xfrm>
            <a:off x="4264822" y="183877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6B3AFE-220D-9045-816A-3FA6D5EDE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8B17A-FBCE-D00D-75C0-C125F37467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94B-5E34-1FE0-301F-C715FA72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3F7C-7DA1-B4C3-08D9-6967CC5C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EE4F-AB73-7617-4A6D-36275AF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157F2-86B6-E043-05DB-E7F95407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813775"/>
            <a:ext cx="7742857" cy="42571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30AFF-C0E7-EA56-B91C-CD2385BF788F}"/>
              </a:ext>
            </a:extLst>
          </p:cNvPr>
          <p:cNvGrpSpPr/>
          <p:nvPr/>
        </p:nvGrpSpPr>
        <p:grpSpPr>
          <a:xfrm>
            <a:off x="4239076" y="26615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814BA9-7021-9D3F-B13D-4CEBF58A9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3B3FE-E200-9560-F753-A8DB002FBE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0C2D-BA04-D748-9C5E-B2C0E633E2C5}"/>
              </a:ext>
            </a:extLst>
          </p:cNvPr>
          <p:cNvGrpSpPr/>
          <p:nvPr/>
        </p:nvGrpSpPr>
        <p:grpSpPr>
          <a:xfrm>
            <a:off x="3364782" y="3566205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0F5437-54BF-1C34-695E-EB4C64794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C33A1E-07AF-657A-D562-EE059486B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740937-0322-F944-A869-E7223957B5F8}"/>
              </a:ext>
            </a:extLst>
          </p:cNvPr>
          <p:cNvGrpSpPr/>
          <p:nvPr/>
        </p:nvGrpSpPr>
        <p:grpSpPr>
          <a:xfrm>
            <a:off x="6019750" y="40293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CA457-CDD5-6764-67F3-F72D2EDE85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AB2488-BE2D-A34D-30DC-F8807931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A3DF61-012A-CCE4-8961-D8486069C9A0}"/>
              </a:ext>
            </a:extLst>
          </p:cNvPr>
          <p:cNvSpPr txBox="1"/>
          <p:nvPr/>
        </p:nvSpPr>
        <p:spPr>
          <a:xfrm>
            <a:off x="5315708" y="3444595"/>
            <a:ext cx="208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AD9833 doesn’t emit negative volts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B89FD-E316-AB3E-3CD4-06863F1D5BFF}"/>
              </a:ext>
            </a:extLst>
          </p:cNvPr>
          <p:cNvGrpSpPr/>
          <p:nvPr/>
        </p:nvGrpSpPr>
        <p:grpSpPr>
          <a:xfrm>
            <a:off x="2755182" y="5164524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03CC99-B646-29FA-032F-A104D427A4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3A7B1B-09F1-8620-E21E-B58159CDA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B6AAD9-42B8-2D71-1273-2D7FCD932191}"/>
              </a:ext>
            </a:extLst>
          </p:cNvPr>
          <p:cNvGrpSpPr/>
          <p:nvPr/>
        </p:nvGrpSpPr>
        <p:grpSpPr>
          <a:xfrm>
            <a:off x="3726499" y="56172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8A895-B975-E0C2-B172-A3BB5DEE56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A4B4B5-A088-A7FB-21E0-8CC8B077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4E7C-E153-9C85-229D-73C4772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E6D-A308-483F-A4E1-7F504F89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7BF-98A3-285B-3CE5-073F4358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2DD2-CBCE-094D-3BA4-8E0E690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1575399"/>
            <a:ext cx="7819048" cy="47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F5DCF4-CA2B-B5C2-EF12-49E9D230D0BA}"/>
              </a:ext>
            </a:extLst>
          </p:cNvPr>
          <p:cNvGrpSpPr/>
          <p:nvPr/>
        </p:nvGrpSpPr>
        <p:grpSpPr>
          <a:xfrm>
            <a:off x="3495368" y="182736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F05E6-D222-B19B-E948-5F2E9C303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B5637-35E6-CAFF-CAE0-2085531FF3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7A9A0-8A1B-100E-DD97-381B42538ACE}"/>
              </a:ext>
            </a:extLst>
          </p:cNvPr>
          <p:cNvGrpSpPr/>
          <p:nvPr/>
        </p:nvGrpSpPr>
        <p:grpSpPr>
          <a:xfrm>
            <a:off x="6172150" y="4131515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F38FC9-FD18-667A-B468-C292DDE42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CA86E-E6A5-29C5-DCC3-66ADF274C5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1C19E-5662-C788-5569-F39E688FB86D}"/>
              </a:ext>
            </a:extLst>
          </p:cNvPr>
          <p:cNvGrpSpPr/>
          <p:nvPr/>
        </p:nvGrpSpPr>
        <p:grpSpPr>
          <a:xfrm>
            <a:off x="4391478" y="481541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A7EB9-CA9B-C06A-6FA0-158B499802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595E49-64C8-3016-B186-F6CF6D03B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395C3-707E-1AEF-67D0-235CB57A244B}"/>
              </a:ext>
            </a:extLst>
          </p:cNvPr>
          <p:cNvGrpSpPr/>
          <p:nvPr/>
        </p:nvGrpSpPr>
        <p:grpSpPr>
          <a:xfrm>
            <a:off x="5321919" y="5065851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C2B8E-D970-98C8-9447-B9FFD9164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4F9737-A0C5-BCCA-E141-30F38BE6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7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3434-6861-0759-08C8-D061A385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EB7F5C-432A-BC63-0EBF-CDD3F7F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1749905"/>
            <a:ext cx="7809524" cy="39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2796-6DFF-76B8-0BA1-F659CA4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4CB27-338C-BD80-BEC1-DD000DF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B45F5-EA65-D5B3-4C13-780CEFF28467}"/>
              </a:ext>
            </a:extLst>
          </p:cNvPr>
          <p:cNvGrpSpPr/>
          <p:nvPr/>
        </p:nvGrpSpPr>
        <p:grpSpPr>
          <a:xfrm>
            <a:off x="4538347" y="2636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708C22-3172-D613-2947-B5601C5B5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93F00-0CBA-EED7-B56C-7A0B3B15546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7BB50-5BA7-8B79-60AA-FDAA4875C7F5}"/>
              </a:ext>
            </a:extLst>
          </p:cNvPr>
          <p:cNvGrpSpPr/>
          <p:nvPr/>
        </p:nvGrpSpPr>
        <p:grpSpPr>
          <a:xfrm>
            <a:off x="8361897" y="3136904"/>
            <a:ext cx="668256" cy="369332"/>
            <a:chOff x="4704120" y="2356972"/>
            <a:chExt cx="668256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0DB7B6-E6B9-D1D3-537D-CFC283262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2847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C5896-1E96-70E5-6603-6B62FC421D71}"/>
                </a:ext>
              </a:extLst>
            </p:cNvPr>
            <p:cNvSpPr txBox="1"/>
            <p:nvPr/>
          </p:nvSpPr>
          <p:spPr>
            <a:xfrm>
              <a:off x="4988918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D335-5763-3AC7-BF7D-F16096C6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048C-CF21-2BB0-4B6A-7F1B3291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A65F-E89C-918E-5D86-CAC427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A459-4539-2BAB-5F49-2AB7D106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547466"/>
            <a:ext cx="7234989" cy="48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5A7-230B-AFDF-1549-13E98692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9321-D1E1-E701-E312-477394D8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06BC-067F-BCCC-AB14-E78AE11F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5D9C2-A90D-5C2F-F695-16DB0ED5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89" y="1458404"/>
            <a:ext cx="5321421" cy="5130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A3AA1B-CD89-0E39-C087-0057B721377D}"/>
              </a:ext>
            </a:extLst>
          </p:cNvPr>
          <p:cNvGrpSpPr/>
          <p:nvPr/>
        </p:nvGrpSpPr>
        <p:grpSpPr>
          <a:xfrm>
            <a:off x="5381318" y="172277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DB5F0C-4749-DAF6-CE26-C92BC48DA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99568-8B05-1ACC-4860-3EC2EB2F818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4BCF88-AF33-F8FC-92F0-04904302031B}"/>
              </a:ext>
            </a:extLst>
          </p:cNvPr>
          <p:cNvSpPr txBox="1"/>
          <p:nvPr/>
        </p:nvSpPr>
        <p:spPr>
          <a:xfrm>
            <a:off x="128336" y="192191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LP filter – no drop across cap (open circuit) so </a:t>
            </a:r>
            <a:r>
              <a:rPr lang="en-US" sz="1400" dirty="0" err="1"/>
              <a:t>V_cap</a:t>
            </a:r>
            <a:r>
              <a:rPr lang="en-US" sz="1400" dirty="0"/>
              <a:t> </a:t>
            </a:r>
            <a:r>
              <a:rPr lang="en-US" sz="1400" b="1" dirty="0"/>
              <a:t>matches</a:t>
            </a:r>
            <a:r>
              <a:rPr lang="en-US" sz="1400" dirty="0"/>
              <a:t> input 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250FA-17C2-34D9-EF6E-F66D418A5CB7}"/>
              </a:ext>
            </a:extLst>
          </p:cNvPr>
          <p:cNvSpPr txBox="1"/>
          <p:nvPr/>
        </p:nvSpPr>
        <p:spPr>
          <a:xfrm>
            <a:off x="7358313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HP filter – no current thru cap, so no voltage into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18E44-385B-FA86-6435-038980455CC7}"/>
              </a:ext>
            </a:extLst>
          </p:cNvPr>
          <p:cNvSpPr txBox="1"/>
          <p:nvPr/>
        </p:nvSpPr>
        <p:spPr>
          <a:xfrm>
            <a:off x="128336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LP filter – cap is half shunted, so now </a:t>
            </a:r>
            <a:r>
              <a:rPr lang="en-US" sz="1400" dirty="0" err="1"/>
              <a:t>V_cap</a:t>
            </a:r>
            <a:r>
              <a:rPr lang="en-US" sz="1400" dirty="0"/>
              <a:t> is lower than Vs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77218-5488-5331-971A-CF55A36DE6EB}"/>
              </a:ext>
            </a:extLst>
          </p:cNvPr>
          <p:cNvSpPr txBox="1"/>
          <p:nvPr/>
        </p:nvSpPr>
        <p:spPr>
          <a:xfrm>
            <a:off x="7358313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HP filter – cap is starting to pass current, so V_R rises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28D5-7290-F8EB-8FE1-07171F273EFE}"/>
              </a:ext>
            </a:extLst>
          </p:cNvPr>
          <p:cNvSpPr txBox="1"/>
          <p:nvPr/>
        </p:nvSpPr>
        <p:spPr>
          <a:xfrm>
            <a:off x="128336" y="518680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LP filter – Cap now full shunts to GND so no </a:t>
            </a:r>
            <a:r>
              <a:rPr lang="en-US" sz="1400" dirty="0" err="1"/>
              <a:t>V_cap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421B-2957-36ED-217E-59782C069515}"/>
              </a:ext>
            </a:extLst>
          </p:cNvPr>
          <p:cNvSpPr txBox="1"/>
          <p:nvPr/>
        </p:nvSpPr>
        <p:spPr>
          <a:xfrm>
            <a:off x="7358313" y="518680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HP filter – Full Vs makes it to the R, and the </a:t>
            </a:r>
            <a:r>
              <a:rPr lang="en-US" sz="1400" b="1" dirty="0"/>
              <a:t>capacitor is “blocking” DC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CF9CB-2DB9-B1BB-7B87-E721D639ADCD}"/>
              </a:ext>
            </a:extLst>
          </p:cNvPr>
          <p:cNvGrpSpPr/>
          <p:nvPr/>
        </p:nvGrpSpPr>
        <p:grpSpPr>
          <a:xfrm>
            <a:off x="5189589" y="326079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386D9-BE34-7B44-1B02-34F2ADE2E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7366E0-4EC0-27D1-2998-B1D9DF163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6A5F0D-6220-503C-052B-45A222640632}"/>
              </a:ext>
            </a:extLst>
          </p:cNvPr>
          <p:cNvGrpSpPr/>
          <p:nvPr/>
        </p:nvGrpSpPr>
        <p:grpSpPr>
          <a:xfrm>
            <a:off x="5348441" y="4782771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B8659-395C-26C9-D412-9ED4919F10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7273C-BE37-BB02-69CF-A9904058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96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43451-70D9-B3FD-772D-E56169BB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EC82-7E8A-02B1-18A8-3EFD33E1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Testing LP and HP Filters on an Oscilloscope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C8B1-5BD5-850F-D778-EE8A9DBA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60664-52D6-D782-0722-17D2D998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690689"/>
            <a:ext cx="761904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AC181-ED7A-5279-2194-C7868A4871F9}"/>
              </a:ext>
            </a:extLst>
          </p:cNvPr>
          <p:cNvSpPr/>
          <p:nvPr/>
        </p:nvSpPr>
        <p:spPr>
          <a:xfrm>
            <a:off x="7251032" y="1596189"/>
            <a:ext cx="1264318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1F7B-4DC3-4111-BD76-A01B45E69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ACC64-8360-DCCA-43BC-2B1DEF93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690689"/>
            <a:ext cx="7619048" cy="4571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1738F-752D-1542-B234-80C40058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Testing LP and HP Filters on an Oscilloscope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041C-B2DC-9EA7-A2A0-801F0588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0C238-3C8B-0418-06D6-9B2EE4AD2F64}"/>
              </a:ext>
            </a:extLst>
          </p:cNvPr>
          <p:cNvSpPr/>
          <p:nvPr/>
        </p:nvSpPr>
        <p:spPr>
          <a:xfrm>
            <a:off x="7251032" y="1596189"/>
            <a:ext cx="1264318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5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ADBC9-991E-0D73-8DDE-FF347055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778B6C-2A48-D4BB-5B17-01CB512B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690688"/>
            <a:ext cx="7619048" cy="4571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84E49-4B71-FCF7-BE67-A4B7ADB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Testing LP and HP Filters on an Oscilloscope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F930-6E55-6AA5-A114-F5D75AAB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B15E5-F5C3-1902-3284-00D72F6AAA8C}"/>
              </a:ext>
            </a:extLst>
          </p:cNvPr>
          <p:cNvSpPr/>
          <p:nvPr/>
        </p:nvSpPr>
        <p:spPr>
          <a:xfrm>
            <a:off x="7251032" y="1596189"/>
            <a:ext cx="1264318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8275-E01D-1874-FC13-6A09BA9A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4DC-C54A-E76B-6FB7-2A630369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BDF-61B9-ACE1-D367-AFBA31AC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Additive convenience</a:t>
            </a:r>
            <a:r>
              <a:rPr lang="en-US" sz="2400" dirty="0"/>
              <a:t>: Because logs turn multiplication into addition, cascaded gains and losses simply </a:t>
            </a:r>
            <a:r>
              <a:rPr lang="en-US" sz="2400" u="sng" dirty="0"/>
              <a:t>add</a:t>
            </a:r>
            <a:r>
              <a:rPr lang="en-US" sz="2400" dirty="0"/>
              <a:t>: a 20 dB amp feeding a 6 dB cable loss yields +14 dB overall</a:t>
            </a:r>
          </a:p>
          <a:p>
            <a:r>
              <a:rPr lang="en-US" sz="2400" b="1" dirty="0"/>
              <a:t>Universal adoption</a:t>
            </a:r>
            <a:r>
              <a:rPr lang="en-US" sz="2400" dirty="0"/>
              <a:t>: Decibels appear across electronics, acoustics, RF engineering, and signal processing wherever signals span many orders of magnitude</a:t>
            </a:r>
          </a:p>
          <a:p>
            <a:r>
              <a:rPr lang="en-US" sz="2400" dirty="0"/>
              <a:t>Some examples:</a:t>
            </a:r>
          </a:p>
          <a:p>
            <a:pPr lvl="1"/>
            <a:r>
              <a:rPr lang="en-US" sz="2000" dirty="0"/>
              <a:t>An amplifier with 1 W input and 100 W output: 10·log₁₀(100/1) = </a:t>
            </a:r>
            <a:r>
              <a:rPr lang="en-US" sz="2000" b="1" dirty="0">
                <a:solidFill>
                  <a:srgbClr val="00B050"/>
                </a:solidFill>
              </a:rPr>
              <a:t>+20 dB gain</a:t>
            </a:r>
          </a:p>
          <a:p>
            <a:pPr lvl="1"/>
            <a:r>
              <a:rPr lang="en-US" sz="2000" dirty="0"/>
              <a:t>A cable losing half the signal power: </a:t>
            </a:r>
            <a:r>
              <a:rPr lang="en-US" sz="2000" b="1" dirty="0">
                <a:solidFill>
                  <a:srgbClr val="FF0000"/>
                </a:solidFill>
              </a:rPr>
              <a:t>−3 dB</a:t>
            </a:r>
          </a:p>
          <a:p>
            <a:pPr lvl="1"/>
            <a:r>
              <a:rPr lang="en-US" sz="2000" dirty="0"/>
              <a:t>Feeding 50 mW into a system referenced to 1 mW: 10·log₁₀(50/1) ≈ </a:t>
            </a:r>
            <a:r>
              <a:rPr lang="en-US" sz="2000" b="1" dirty="0">
                <a:solidFill>
                  <a:srgbClr val="00B050"/>
                </a:solidFill>
              </a:rPr>
              <a:t>+17 dBm</a:t>
            </a:r>
          </a:p>
          <a:p>
            <a:pPr lvl="1"/>
            <a:r>
              <a:rPr lang="en-US" sz="2000" dirty="0"/>
              <a:t>A voltage divider cutting voltage to 1/10: 20·log₁₀(0.1) = </a:t>
            </a:r>
            <a:r>
              <a:rPr lang="en-US" sz="2000" b="1" dirty="0">
                <a:solidFill>
                  <a:srgbClr val="FF0000"/>
                </a:solidFill>
              </a:rPr>
              <a:t>−20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0844-F59B-3419-EEDD-EA57AF4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8241-AB25-4701-0516-B6499C86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8A0-58DF-DB6E-BD15-2BF08398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8C1-FD8C-D787-570B-BDBAC793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Combining</a:t>
            </a:r>
            <a:r>
              <a:rPr lang="en-US" sz="2400" dirty="0"/>
              <a:t> a low-pass and high-pass filter allows you to </a:t>
            </a:r>
            <a:r>
              <a:rPr lang="en-US" sz="2400" i="1" dirty="0"/>
              <a:t>isolate</a:t>
            </a:r>
            <a:r>
              <a:rPr lang="en-US" sz="2400" dirty="0"/>
              <a:t> a specific range of frequencies, passing only those between the two cutoff points while attenuating everything above and below in frequency</a:t>
            </a:r>
          </a:p>
          <a:p>
            <a:r>
              <a:rPr lang="en-US" sz="2400" dirty="0"/>
              <a:t>By arranging the </a:t>
            </a:r>
            <a:r>
              <a:rPr lang="en-US" sz="2400" b="1" dirty="0">
                <a:solidFill>
                  <a:srgbClr val="00B050"/>
                </a:solidFill>
              </a:rPr>
              <a:t>filters in parallel </a:t>
            </a:r>
            <a:r>
              <a:rPr lang="en-US" sz="2400" dirty="0"/>
              <a:t>rather than series, signals can pass around a specific frequency range: the low-pass handles frequencies below the notch while the high-pass handles frequencies above, creating a </a:t>
            </a:r>
            <a:r>
              <a:rPr lang="en-US" sz="2400" b="1" dirty="0">
                <a:solidFill>
                  <a:srgbClr val="FF0000"/>
                </a:solidFill>
              </a:rPr>
              <a:t>rejection band </a:t>
            </a:r>
            <a:r>
              <a:rPr lang="en-US" sz="2400" dirty="0"/>
              <a:t>in the middle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Twin-T notch filter </a:t>
            </a:r>
            <a:r>
              <a:rPr lang="en-US" sz="2400" dirty="0"/>
              <a:t>was developed by </a:t>
            </a:r>
            <a:r>
              <a:rPr lang="en-US" sz="2400" b="1" dirty="0"/>
              <a:t>Herbert E. Kallmann</a:t>
            </a:r>
            <a:r>
              <a:rPr lang="en-US" sz="2400" dirty="0"/>
              <a:t> in </a:t>
            </a:r>
            <a:r>
              <a:rPr lang="en-US" sz="2400" b="1" dirty="0"/>
              <a:t>1940</a:t>
            </a:r>
            <a:r>
              <a:rPr lang="en-US" sz="2400" dirty="0"/>
              <a:t> while working on television circuits; it could achieve a sharp notch using only passive components without inductors, which were bulky and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6B4F-ABCA-F01B-F271-4E867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D8F3-2AA5-7D21-04E3-05A02DA6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A17F6A-83D7-D576-9C63-6DC6C56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2ABD5-E372-2C27-1B7C-A25D1AA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D35D-4F52-2FD2-11FC-773515E0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1937C-FFFE-0C8F-F400-469904F3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732" y="4991208"/>
            <a:ext cx="2009524" cy="11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44C63D-0CD3-CEE6-E1C5-B10057C58904}"/>
              </a:ext>
            </a:extLst>
          </p:cNvPr>
          <p:cNvSpPr/>
          <p:nvPr/>
        </p:nvSpPr>
        <p:spPr>
          <a:xfrm>
            <a:off x="4692316" y="2638926"/>
            <a:ext cx="661966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A7E65-58B8-3594-AA21-1C2AC1D2BBAC}"/>
              </a:ext>
            </a:extLst>
          </p:cNvPr>
          <p:cNvSpPr/>
          <p:nvPr/>
        </p:nvSpPr>
        <p:spPr>
          <a:xfrm>
            <a:off x="4530452" y="5171399"/>
            <a:ext cx="603022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5" grpId="0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0826-45B8-B23E-1B74-EAA02C2E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FA5B-34EE-D19B-49B9-3CF950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1690689"/>
            <a:ext cx="8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C0AE3-C5D6-EC51-D126-593DD344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EB6-F35F-BABA-E0A6-454717D8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/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blipFill>
                <a:blip r:embed="rId3"/>
                <a:stretch>
                  <a:fillRect l="-7692" r="-769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5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/>
              <p:nvPr/>
            </p:nvSpPr>
            <p:spPr>
              <a:xfrm>
                <a:off x="3404995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995" y="4175546"/>
                <a:ext cx="530338" cy="307777"/>
              </a:xfrm>
              <a:prstGeom prst="rect">
                <a:avLst/>
              </a:prstGeom>
              <a:blipFill>
                <a:blip r:embed="rId6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/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blipFill>
                <a:blip r:embed="rId7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/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blipFill>
                <a:blip r:embed="rId8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EB94EE8-31E9-0D69-BC1E-B774AD744DE5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ECCF5-CC49-2A41-4BA9-1C778ECAA751}"/>
              </a:ext>
            </a:extLst>
          </p:cNvPr>
          <p:cNvSpPr txBox="1"/>
          <p:nvPr/>
        </p:nvSpPr>
        <p:spPr>
          <a:xfrm>
            <a:off x="7416419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497520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CB5-358C-E927-5F53-0D94AFD9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4ED-F008-CB4E-46CA-AB974CCF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Twin-T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019F-EF86-F71A-686A-2BABD486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6D75-2C4B-C8B4-EB76-49DF96C2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82" y="1559605"/>
            <a:ext cx="3099436" cy="47967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606B13-EDC1-9F63-790A-92CD9E6F518C}"/>
              </a:ext>
            </a:extLst>
          </p:cNvPr>
          <p:cNvGrpSpPr/>
          <p:nvPr/>
        </p:nvGrpSpPr>
        <p:grpSpPr>
          <a:xfrm>
            <a:off x="5670884" y="3957978"/>
            <a:ext cx="2117559" cy="646331"/>
            <a:chOff x="5670884" y="3957978"/>
            <a:chExt cx="211755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C3D4C-7C13-53F9-6F2D-6EE09E3E6AB4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Capacitors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2C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9729BD-EB92-0D0D-9AAF-64A36645969E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670884" y="4267200"/>
              <a:ext cx="68279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DC44F-7E09-A8C5-BF90-1DB3AA530A18}"/>
              </a:ext>
            </a:extLst>
          </p:cNvPr>
          <p:cNvGrpSpPr/>
          <p:nvPr/>
        </p:nvGrpSpPr>
        <p:grpSpPr>
          <a:xfrm>
            <a:off x="5329238" y="4975229"/>
            <a:ext cx="2459205" cy="646331"/>
            <a:chOff x="5329238" y="3957978"/>
            <a:chExt cx="2459205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40E60-D3EC-4905-8037-6169855D18E7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Resistors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R/2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863B8-D03D-BDB7-EA8D-38045BFD0A64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329238" y="4281144"/>
              <a:ext cx="1024439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497F3-6C2A-9203-DD66-3FE97614E8D0}"/>
              </a:ext>
            </a:extLst>
          </p:cNvPr>
          <p:cNvGrpSpPr/>
          <p:nvPr/>
        </p:nvGrpSpPr>
        <p:grpSpPr>
          <a:xfrm>
            <a:off x="4828674" y="3311647"/>
            <a:ext cx="2959769" cy="646331"/>
            <a:chOff x="4828674" y="3957978"/>
            <a:chExt cx="2959769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550E-2978-9499-3095-636F82DC9F92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Op Amp (3.2x Gain)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F0353C-ADCE-896E-88EA-CE9C8204AAD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4828674" y="4281144"/>
              <a:ext cx="1525003" cy="2817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3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42DB-919A-4ED1-4519-ACE4E292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B7C3-7028-C2F3-93D0-DC619A59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a High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1029-5215-63FD-8E00-8F2EE9B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2B3EB-E348-C780-8E02-B767448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1BD29-DDC4-14A6-C850-3697C9E5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49" y="2251853"/>
            <a:ext cx="2742857" cy="3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4E247-82D1-7D51-208B-8FFCC1187727}"/>
              </a:ext>
            </a:extLst>
          </p:cNvPr>
          <p:cNvCxnSpPr/>
          <p:nvPr/>
        </p:nvCxnSpPr>
        <p:spPr>
          <a:xfrm flipH="1">
            <a:off x="3793958" y="5045242"/>
            <a:ext cx="1917031" cy="78606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3309BE-F28F-A97D-68EB-CC20F3908505}"/>
              </a:ext>
            </a:extLst>
          </p:cNvPr>
          <p:cNvCxnSpPr>
            <a:cxnSpLocks/>
          </p:cNvCxnSpPr>
          <p:nvPr/>
        </p:nvCxnSpPr>
        <p:spPr>
          <a:xfrm flipV="1">
            <a:off x="2294020" y="2644884"/>
            <a:ext cx="1179095" cy="7230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1D95B1A-EA41-3DCA-3058-652A777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9" t="41848" r="23467" b="13099"/>
          <a:stretch>
            <a:fillRect/>
          </a:stretch>
        </p:blipFill>
        <p:spPr>
          <a:xfrm>
            <a:off x="541506" y="3928857"/>
            <a:ext cx="2526632" cy="1116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0FD7A-C668-2796-82E4-DB887193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56"/>
          <a:stretch>
            <a:fillRect/>
          </a:stretch>
        </p:blipFill>
        <p:spPr>
          <a:xfrm>
            <a:off x="3422449" y="522811"/>
            <a:ext cx="2299102" cy="1007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98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986A-DC6B-F6F6-928E-5D472477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C4F-AE6A-75B8-8603-AF18E204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Notching Out the Fundamental Freq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ACC-0897-4E2D-BFC0-DCA1F669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Our </a:t>
            </a:r>
            <a:r>
              <a:rPr lang="en-US" sz="2400" b="1" dirty="0">
                <a:solidFill>
                  <a:srgbClr val="0070C0"/>
                </a:solidFill>
              </a:rPr>
              <a:t>Twin-T filter </a:t>
            </a:r>
            <a:r>
              <a:rPr lang="en-US" sz="2400" dirty="0"/>
              <a:t>notches out </a:t>
            </a:r>
            <a:r>
              <a:rPr lang="en-US" sz="2400" b="1" dirty="0">
                <a:solidFill>
                  <a:srgbClr val="FF0000"/>
                </a:solidFill>
              </a:rPr>
              <a:t>(-35 dB gain) </a:t>
            </a:r>
            <a:r>
              <a:rPr lang="en-US" sz="2400" dirty="0"/>
              <a:t>the frequencies around </a:t>
            </a:r>
            <a:r>
              <a:rPr lang="en-US" sz="2400" b="1" dirty="0"/>
              <a:t>740-760 Hz</a:t>
            </a:r>
          </a:p>
          <a:p>
            <a:r>
              <a:rPr lang="en-US" sz="2400" dirty="0"/>
              <a:t>If we generate a </a:t>
            </a:r>
            <a:r>
              <a:rPr lang="en-US" sz="2400" b="1" dirty="0">
                <a:solidFill>
                  <a:srgbClr val="00B050"/>
                </a:solidFill>
              </a:rPr>
              <a:t>pure sine wave </a:t>
            </a:r>
            <a:r>
              <a:rPr lang="en-US" sz="2400" dirty="0"/>
              <a:t>at </a:t>
            </a:r>
            <a:r>
              <a:rPr lang="en-US" sz="2400" b="1" dirty="0"/>
              <a:t>750</a:t>
            </a:r>
            <a:r>
              <a:rPr lang="en-US" sz="2400" dirty="0"/>
              <a:t> Hz, we </a:t>
            </a:r>
            <a:r>
              <a:rPr lang="en-US" sz="2400" b="1" dirty="0">
                <a:solidFill>
                  <a:srgbClr val="FF0000"/>
                </a:solidFill>
              </a:rPr>
              <a:t>should not </a:t>
            </a:r>
            <a:r>
              <a:rPr lang="en-US" sz="2400" dirty="0"/>
              <a:t>hear it pass through the Twin-T filter</a:t>
            </a:r>
          </a:p>
          <a:p>
            <a:r>
              <a:rPr lang="en-US" sz="2400" dirty="0"/>
              <a:t>But the higher-order odd harmonics of a square wave </a:t>
            </a:r>
            <a:r>
              <a:rPr lang="en-US" sz="2400" b="1" dirty="0">
                <a:solidFill>
                  <a:srgbClr val="00B050"/>
                </a:solidFill>
              </a:rPr>
              <a:t>should</a:t>
            </a:r>
            <a:r>
              <a:rPr lang="en-US" sz="2400" dirty="0"/>
              <a:t> pass through the filter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Op Amp </a:t>
            </a:r>
            <a:r>
              <a:rPr lang="en-US" sz="2400" dirty="0"/>
              <a:t>is there to amplify those higher harmonics of the square wave fundamental frequency, because their amplitudes fall off very quickly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408C-3527-BFEF-01D7-7ABFCB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8EB0-26CB-1EA3-5D3D-C7F66AFD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E44F-6496-0ED5-0240-3375939A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6B3D-9D69-9D6B-6BFB-019C2C1E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622FC-BB6C-43E2-92BA-B6B01107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7" y="1596895"/>
            <a:ext cx="8295866" cy="3664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F342B-894E-0F20-68D0-6DF7ECE1B18B}"/>
              </a:ext>
            </a:extLst>
          </p:cNvPr>
          <p:cNvSpPr/>
          <p:nvPr/>
        </p:nvSpPr>
        <p:spPr>
          <a:xfrm>
            <a:off x="6665495" y="2037347"/>
            <a:ext cx="1949116" cy="2598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2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9B34-7388-87C0-4E98-9F5BEBB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ACA-2CB4-55DB-BD02-6E6D996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D4E9-61EB-F6E2-713C-7788FB67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2457C-C1AD-F626-AC82-269DC9A9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249-8E7D-1CCB-9069-E3AEC96B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E3113-9CA5-D89A-0738-5ED0E17B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1838746"/>
            <a:ext cx="8574337" cy="4654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98CA3-6DCF-FC13-EEB2-269DDE8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6851-2393-4535-908E-9EE8F02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495-2B43-F052-47A7-D9F2E4EEBBDF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1FD9F-DC38-7399-B4B9-4D4CFB96925C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E2391-7D1E-44D1-B14C-D5607BCC13AA}"/>
              </a:ext>
            </a:extLst>
          </p:cNvPr>
          <p:cNvGrpSpPr/>
          <p:nvPr/>
        </p:nvGrpSpPr>
        <p:grpSpPr>
          <a:xfrm>
            <a:off x="353097" y="4788568"/>
            <a:ext cx="6104853" cy="1705656"/>
            <a:chOff x="353097" y="4788568"/>
            <a:chExt cx="6104853" cy="1705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F100-1EDE-8D70-4C90-9C3EA0E5A366}"/>
                </a:ext>
              </a:extLst>
            </p:cNvPr>
            <p:cNvSpPr txBox="1"/>
            <p:nvPr/>
          </p:nvSpPr>
          <p:spPr>
            <a:xfrm>
              <a:off x="353097" y="5293895"/>
              <a:ext cx="2430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Simply move the yellow jumper from Board 04 </a:t>
              </a:r>
              <a:r>
                <a:rPr lang="en-US" i="1" dirty="0">
                  <a:solidFill>
                    <a:srgbClr val="7030A0"/>
                  </a:solidFill>
                </a:rPr>
                <a:t>down</a:t>
              </a:r>
              <a:r>
                <a:rPr lang="en-US" dirty="0">
                  <a:solidFill>
                    <a:srgbClr val="7030A0"/>
                  </a:solidFill>
                </a:rPr>
                <a:t> to the </a:t>
              </a:r>
              <a:r>
                <a:rPr lang="en-US" b="1" dirty="0">
                  <a:solidFill>
                    <a:srgbClr val="7030A0"/>
                  </a:solidFill>
                </a:rPr>
                <a:t>tie point 21</a:t>
              </a:r>
              <a:r>
                <a:rPr lang="en-US" dirty="0">
                  <a:solidFill>
                    <a:srgbClr val="7030A0"/>
                  </a:solidFill>
                </a:rPr>
                <a:t> on Board 05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2588C8-D701-C357-F0F6-DBCEF960968C}"/>
                </a:ext>
              </a:extLst>
            </p:cNvPr>
            <p:cNvCxnSpPr/>
            <p:nvPr/>
          </p:nvCxnSpPr>
          <p:spPr>
            <a:xfrm flipV="1">
              <a:off x="2703095" y="4788568"/>
              <a:ext cx="3754855" cy="9946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5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6DED-8060-5839-0AB0-B0EEAD03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6EB-CC4B-5CAC-BBBF-5766C2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B4-66E0-881F-3A7E-F41F5B98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Which wave type (tone) passes through the filter?</a:t>
            </a:r>
          </a:p>
          <a:p>
            <a:r>
              <a:rPr lang="en-US" sz="2400" dirty="0"/>
              <a:t>This would happen even if we just used a </a:t>
            </a:r>
            <a:r>
              <a:rPr lang="en-US" sz="2400" b="1" dirty="0"/>
              <a:t>GPIO</a:t>
            </a:r>
            <a:r>
              <a:rPr lang="en-US" sz="2400" dirty="0"/>
              <a:t> </a:t>
            </a:r>
            <a:r>
              <a:rPr lang="en-US" sz="2400" b="1" dirty="0"/>
              <a:t>pin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manually</a:t>
            </a:r>
            <a:r>
              <a:rPr lang="en-US" sz="2400" dirty="0"/>
              <a:t> create a square wave by alternatively raising and lowering the pin’s voltage (think how we manually blinked the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on Board 01)</a:t>
            </a:r>
          </a:p>
          <a:p>
            <a:r>
              <a:rPr lang="en-US" sz="2400" dirty="0"/>
              <a:t>It is inescapable that the mere act of trying to make a </a:t>
            </a:r>
            <a:r>
              <a:rPr lang="en-US" sz="2400" b="1" dirty="0"/>
              <a:t>square</a:t>
            </a:r>
            <a:r>
              <a:rPr lang="en-US" sz="2400" dirty="0"/>
              <a:t> wave will generate </a:t>
            </a:r>
            <a:r>
              <a:rPr lang="en-US" sz="2400" b="1" dirty="0">
                <a:solidFill>
                  <a:srgbClr val="FF0000"/>
                </a:solidFill>
              </a:rPr>
              <a:t>sinusoidal</a:t>
            </a:r>
            <a:r>
              <a:rPr lang="en-US" sz="2400" dirty="0"/>
              <a:t> higher odd harmonic waves</a:t>
            </a:r>
          </a:p>
          <a:p>
            <a:r>
              <a:rPr lang="en-US" sz="2400" dirty="0"/>
              <a:t>Mother Nature abhors </a:t>
            </a:r>
            <a:r>
              <a:rPr lang="en-US" sz="2400" b="1" dirty="0">
                <a:solidFill>
                  <a:srgbClr val="00B050"/>
                </a:solidFill>
              </a:rPr>
              <a:t>square waves </a:t>
            </a:r>
            <a:r>
              <a:rPr lang="en-US" sz="2400" dirty="0"/>
              <a:t>– they are </a:t>
            </a:r>
            <a:r>
              <a:rPr lang="en-US" sz="2400" b="1" dirty="0"/>
              <a:t>not naturally occurring </a:t>
            </a:r>
            <a:r>
              <a:rPr lang="en-US" sz="2400" dirty="0"/>
              <a:t>in any phenomenon</a:t>
            </a:r>
          </a:p>
          <a:p>
            <a:r>
              <a:rPr lang="en-US" sz="2400" dirty="0"/>
              <a:t>You are listening to a live demonstration of the </a:t>
            </a:r>
            <a:r>
              <a:rPr lang="en-US" sz="2400" b="1" dirty="0">
                <a:solidFill>
                  <a:srgbClr val="0070C0"/>
                </a:solidFill>
              </a:rPr>
              <a:t>Fourier Transform!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1821-47DB-8029-684C-2E707DDE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026-DA94-7176-5B83-2B3CA898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185-4DE9-A3E0-E076-C6FB72B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E1-07FE-18F7-4E0C-933CB055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B613-3F13-7A44-1CB6-23FA7FEE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2" y="1399970"/>
            <a:ext cx="6390476" cy="5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18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DE2F-373E-7BA1-93B3-3F81F846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31DF-F2C2-6025-9DF1-EA6C2B5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641D-0605-9206-3081-716A5B3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0C6FD-DEFD-F782-46E1-A03FCCE9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3" y="1690689"/>
            <a:ext cx="8199753" cy="3763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CEE0E-7B9C-3EA2-CA90-9F5A43CBD709}"/>
              </a:ext>
            </a:extLst>
          </p:cNvPr>
          <p:cNvSpPr/>
          <p:nvPr/>
        </p:nvSpPr>
        <p:spPr>
          <a:xfrm>
            <a:off x="628650" y="2671011"/>
            <a:ext cx="5034214" cy="425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1D8FB-C683-00DD-5717-C1485711057B}"/>
              </a:ext>
            </a:extLst>
          </p:cNvPr>
          <p:cNvGrpSpPr/>
          <p:nvPr/>
        </p:nvGrpSpPr>
        <p:grpSpPr>
          <a:xfrm>
            <a:off x="5819391" y="269890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16F1B2-A1B8-2F81-CBBB-7DD2B86EF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AB53A-C0DB-AD39-9B4A-61BC01508D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233981-F98D-00A0-042C-84194AB89A65}"/>
              </a:ext>
            </a:extLst>
          </p:cNvPr>
          <p:cNvGrpSpPr/>
          <p:nvPr/>
        </p:nvGrpSpPr>
        <p:grpSpPr>
          <a:xfrm>
            <a:off x="3236445" y="417162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F28AAE-3554-4461-3A1B-D577815D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0395B-4BCF-3543-25FE-B7C69CE26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46E45-9691-8915-4357-77EA5098FFC0}"/>
              </a:ext>
            </a:extLst>
          </p:cNvPr>
          <p:cNvGrpSpPr/>
          <p:nvPr/>
        </p:nvGrpSpPr>
        <p:grpSpPr>
          <a:xfrm>
            <a:off x="3052590" y="504487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7C4F5-7E8E-3191-3FAD-4939F7751B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05578-E262-7BCC-B680-43D94417E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5502F-FA55-5A61-F0BC-872C38F28EA2}"/>
              </a:ext>
            </a:extLst>
          </p:cNvPr>
          <p:cNvSpPr/>
          <p:nvPr/>
        </p:nvSpPr>
        <p:spPr>
          <a:xfrm>
            <a:off x="2112545" y="3480947"/>
            <a:ext cx="2331118" cy="303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4D60-DBD5-7E25-174A-D7249A1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5BFA-C93B-5EB8-102C-E2AC996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F218-0249-A6F1-6F85-400FB32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Rules of Thumb for Decibels">
            <a:extLst>
              <a:ext uri="{FF2B5EF4-FFF2-40B4-BE49-F238E27FC236}">
                <a16:creationId xmlns:a16="http://schemas.microsoft.com/office/drawing/2014/main" id="{9366F1EE-A0A8-D3F5-D10E-7C8C0A03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351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3F0-1A4E-5B35-37E8-68445D8C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35EB-1E51-3C97-E091-CEDCBA1C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E678-933C-5C3A-8495-417006E7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096F4-EDA4-B55E-6DD9-DBFC8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5" y="1907257"/>
            <a:ext cx="6258677" cy="469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5E1-E726-1BE5-E42A-1FE2E9BE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8" y="1260517"/>
            <a:ext cx="2248016" cy="22274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00F5-DF40-7FFF-F164-013B07B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BB0-7D53-1760-557A-8C559038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DE11-8097-A5F0-73BE-6322644F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7D42-21D7-A28C-94B9-4DFE644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4" y="1589922"/>
            <a:ext cx="8305511" cy="3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13418</TotalTime>
  <Words>1909</Words>
  <Application>Microsoft Office PowerPoint</Application>
  <PresentationFormat>On-screen Show (4:3)</PresentationFormat>
  <Paragraphs>249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05 – Goals</vt:lpstr>
      <vt:lpstr>A Decibel (1/10th of a Bel)</vt:lpstr>
      <vt:lpstr>Decibels</vt:lpstr>
      <vt:lpstr>Decibels</vt:lpstr>
      <vt:lpstr>Decibels</vt:lpstr>
      <vt:lpstr>Decibels</vt:lpstr>
      <vt:lpstr>Why 3dB ?? </vt:lpstr>
      <vt:lpstr>Decibels</vt:lpstr>
      <vt:lpstr>The Range of Human Hearing</vt:lpstr>
      <vt:lpstr>PowerPoint Presentation</vt:lpstr>
      <vt:lpstr>Sine vs. Square Waves</vt:lpstr>
      <vt:lpstr>PowerPoint Presentation</vt:lpstr>
      <vt:lpstr>Square Wave – Odd Harmonics Only</vt:lpstr>
      <vt:lpstr>Unplug the MCU before changing any wiring!</vt:lpstr>
      <vt:lpstr>Wire Your Pico to Boards 04 and 05</vt:lpstr>
      <vt:lpstr>Open notch_filter.py</vt:lpstr>
      <vt:lpstr>View notch_filter.py</vt:lpstr>
      <vt:lpstr>Connect the Pico to Your PC</vt:lpstr>
      <vt:lpstr>Run notch_filter.py</vt:lpstr>
      <vt:lpstr>Filter Types</vt:lpstr>
      <vt:lpstr>A Passive Low Pass Filter</vt:lpstr>
      <vt:lpstr>A Passive Low Pass Filter</vt:lpstr>
      <vt:lpstr>A Passive High Pass Filter</vt:lpstr>
      <vt:lpstr>A Passive High Pass Filter</vt:lpstr>
      <vt:lpstr>Modelling Low and High Pass Filters</vt:lpstr>
      <vt:lpstr>Modelling Low and High Pass Filters</vt:lpstr>
      <vt:lpstr>Open rc_filter.py</vt:lpstr>
      <vt:lpstr>View rc_filter.py</vt:lpstr>
      <vt:lpstr>View rc_filter.py</vt:lpstr>
      <vt:lpstr>View rc_filter.py</vt:lpstr>
      <vt:lpstr>View rc_filter.py</vt:lpstr>
      <vt:lpstr>View rc_filter.py</vt:lpstr>
      <vt:lpstr>View rc_filter.py</vt:lpstr>
      <vt:lpstr>Run rc_filter.py</vt:lpstr>
      <vt:lpstr>Check rc_filter.py</vt:lpstr>
      <vt:lpstr>Testing LP and HP Filters on an Oscilloscope</vt:lpstr>
      <vt:lpstr>Testing LP and HP Filters on an Oscilloscope</vt:lpstr>
      <vt:lpstr>Testing LP and HP Filters on an Oscilloscope</vt:lpstr>
      <vt:lpstr>Combining a Low Pass and High Pass Filter</vt:lpstr>
      <vt:lpstr>A Twin-T Notch Filter</vt:lpstr>
      <vt:lpstr>Resistors and Capacitors in Parallel</vt:lpstr>
      <vt:lpstr>Board 05 Twin-T Filter</vt:lpstr>
      <vt:lpstr>Combining a Low Pass and a High Pass Filter</vt:lpstr>
      <vt:lpstr>Notching Out the Fundamental Freq</vt:lpstr>
      <vt:lpstr>Square Wave – Odd Harmonics Only</vt:lpstr>
      <vt:lpstr>Unplug the MCU before changing any wiring!</vt:lpstr>
      <vt:lpstr>Wire Your Pico to Boards 04 and 05</vt:lpstr>
      <vt:lpstr>Run notch_filter.py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1116</cp:revision>
  <cp:lastPrinted>2015-06-01T00:45:11Z</cp:lastPrinted>
  <dcterms:created xsi:type="dcterms:W3CDTF">2014-09-21T17:58:26Z</dcterms:created>
  <dcterms:modified xsi:type="dcterms:W3CDTF">2026-01-08T07:39:06Z</dcterms:modified>
</cp:coreProperties>
</file>